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2" r:id="rId3"/>
    <p:sldId id="291" r:id="rId4"/>
    <p:sldId id="290" r:id="rId5"/>
    <p:sldId id="260" r:id="rId6"/>
    <p:sldId id="286" r:id="rId7"/>
    <p:sldId id="266" r:id="rId8"/>
    <p:sldId id="287" r:id="rId9"/>
    <p:sldId id="280" r:id="rId10"/>
    <p:sldId id="281" r:id="rId11"/>
    <p:sldId id="288" r:id="rId12"/>
    <p:sldId id="282" r:id="rId13"/>
    <p:sldId id="283" r:id="rId14"/>
    <p:sldId id="289" r:id="rId15"/>
    <p:sldId id="284" r:id="rId16"/>
    <p:sldId id="28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D08B8-2BBA-4823-8469-C9D9ADB4C55E}" v="92" dt="2025-11-05T20:30:39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C6B4-77E7-426B-BEC1-3E098A1E41E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EE6C-C5FC-4EB9-B5B4-F40A40705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80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E67E1-3D5D-CB79-2520-F66C1B228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8C31B-3E79-5375-8023-BF6108D6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247CA-328A-643A-5544-798BCA3B6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DD70B-D23F-D773-02A7-CC6C75860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2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EFBF-97BD-45C5-40C8-5AA3B75B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D91A35-17F2-8564-3AAB-2813E93F7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9805E-1913-EDD0-1903-53CB2FCBD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FE141-7B9D-3808-389A-F1D1B31EB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F3B9-7C6C-FCAC-A711-F9B3B117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17DF4-A786-B04E-6388-0A4E63AD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00553-6E70-D4DF-D636-521896132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96715-AB45-A5D4-CB24-86C13B573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26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F52C1-D35E-CE75-C431-F04B9FA7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1344A-994F-4D50-04E1-FC4D35B8F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E841B-39FC-0934-913A-46A69612F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67B43-5BAC-D6CD-2D14-4A333C9AE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22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C655-CD2C-9363-4174-B5B0D959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46673-8E6C-312A-2700-683673312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F0998-9FAC-8D4C-1F8D-E486395BF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130A-9B33-F8B3-20B9-9EA5BF31E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740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2A30-7BE5-8AFC-300A-92802333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20CAD-99C9-27A2-D414-B6EE3DC1A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0D15D-02DC-E22A-50BD-F67788C0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5BF7C-4D98-3418-AEBA-5151869566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71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5219-7D3A-5742-5B76-6FEF619D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22147-1640-D7B0-D90D-2D2593202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5353D-2E61-576F-2BDD-B7F904FEB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EBD5D-623E-BAF4-044B-7BB78FD0D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5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62156-0C5A-0992-C958-D3F2B06D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90634-BF10-0095-AE72-20854097C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B064A-AB1D-B0AB-9E63-2A36FBA71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11ACD-C58E-62FF-93E8-710BEA38B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0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5701C-73B9-8D1B-8750-B9B749BF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20463-6052-5E6A-40F3-3E3AB338C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5FCBD-914C-063D-AE94-5F49A479B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E6460-7CDF-A246-C941-65E7FACEE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EE6C-C5FC-4EB9-B5B4-F40A4070585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62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AEC8-DACD-38E9-0279-9578FEA95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98031-5EAE-DE28-9D50-56177D33A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7CEC5-89E8-BB52-B08B-89072C35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AD85-E238-C76B-53BF-F878F7EC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80056-5858-3DBF-24B4-0C564621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9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44E8-A276-5AC0-2072-A3E70200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96190-8E9D-3E61-E374-A9409F8D2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A47B9-2C7E-62B9-4173-8EA0334F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9514-6518-D220-A852-997DCCCE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81ECE-1E73-53C9-5106-6C31BD33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64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D54DB-333A-B3BF-4577-604A3242B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380FF-57A0-C2B4-7D2C-057023F5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86ABD-F84F-AD71-9443-D4E1DE98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85AEC-EABC-2182-B4EC-0E2A5864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8FA7-C4CF-78BC-7572-8DC21CC1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52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542E-E979-61FA-27F0-45636353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1310-3410-C6A4-7609-00A23E56E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62A4D-1BB4-80EA-CD83-359DF3AE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FF91C-62B5-F30C-3F7F-5E22DC8B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BC8D9-14EC-B42B-A391-179204B4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80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2A83-26BA-9078-FE6B-E6479944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71623-34EA-5FB9-AA47-9BDFE36FF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33533-03F8-C6D3-13A7-F362DC66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3944-C4A7-8C5D-9B7D-F1BAB7AF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B33A-939A-EC28-B5B9-187A0DDE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2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E402-C969-CEB1-8691-3F9F0546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A97C-40CC-9E45-2FAC-133E2243E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33290-6F10-60AA-01D4-3FDCFFFD6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122A-3C13-A7A9-1D66-08864916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E5B44-D8D8-CFE2-DA81-953815E5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6C89E-B4BC-46E9-2C95-D97D3EBD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7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841D-C341-B706-5E79-9B37A153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648EA-F4BA-4449-8394-60B851AC0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1C5F-9923-F976-8908-23D23218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EF91D-AB53-0707-4BFE-D0D7E9992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2131F-0508-B0FA-0F56-C06067364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75CD3-4B84-B7E1-1FC8-A7890452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58E7C-8C32-C1C1-E070-4C52C8D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AD52-160D-E5DE-BF03-70819B44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67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2C68-4524-7DC3-5DAD-E9D4505B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04BA1-67FB-861A-2D14-68A43CF9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C8CF0-3F21-1A87-19EB-A0128D39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FCBAA-CB2E-5AEE-57AD-38CB3122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43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BA83E-D2AA-802B-376D-B6B4BA91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ABC54-3A66-4755-2C75-4D129CF5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277DC-E43E-E5D6-50E7-D7E67E23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20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5F6D-B2B1-7602-063F-91700225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6035-6EA2-700C-18E7-1375A863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CA97D-8292-AD3D-23AE-E6D53A2BD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F9045-624F-9123-5AAB-65B23A8C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25640-8CC0-00B8-BEE3-7D8E950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2A78E-CB02-2823-3BF9-A9191587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3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328D-E4ED-CFB1-7981-0367ECC2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8CCA9-45A8-CB98-0E98-BFD38F153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38EBF-0950-38BD-F764-0485476FF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EF9C-5790-2CAE-12BB-973573B6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5FD75-0ED5-3547-A45A-F6BB7CE4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DBA1-6C59-574D-E489-94EFF43E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6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348FC-CB89-A4D6-D9D1-8CE4BEC7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85A8-6932-C35F-E184-EF6F88393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D7EDD-0B74-D6B8-9F75-531461072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04680-8C7E-456D-A7C6-2948968C2A3A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27C9C-AE44-F323-FB7B-1DA1C1405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0167-5696-D8BB-CCB8-89BE5C8C7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641D3-3527-4475-BD2F-6F0EA8E3F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11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vgsilh.com/image/3319050.html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131808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35923" y="3094903"/>
            <a:ext cx="119201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n-IN" sz="3600" b="1" dirty="0">
              <a:latin typeface="Consolas" panose="020B0609020204030204" pitchFamily="49" charset="0"/>
            </a:endParaRPr>
          </a:p>
          <a:p>
            <a:pPr algn="ctr"/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TELANGANA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WEATHER DATA ANALYSIS</a:t>
            </a:r>
            <a:endParaRPr sz="3600" b="1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B0273-7DC8-DA1D-CE1F-C9866D0B055E}"/>
              </a:ext>
            </a:extLst>
          </p:cNvPr>
          <p:cNvSpPr txBox="1"/>
          <p:nvPr/>
        </p:nvSpPr>
        <p:spPr>
          <a:xfrm>
            <a:off x="6096000" y="4744995"/>
            <a:ext cx="4489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Innomatics Research Labs – Dilsukhnagar</a:t>
            </a:r>
          </a:p>
          <a:p>
            <a:r>
              <a:rPr lang="en-IN" dirty="0">
                <a:latin typeface="Consolas" panose="020B0609020204030204" pitchFamily="49" charset="0"/>
              </a:rPr>
              <a:t>Batch No : 403</a:t>
            </a:r>
          </a:p>
          <a:p>
            <a:r>
              <a:rPr lang="en-IN" dirty="0">
                <a:latin typeface="Consolas" panose="020B0609020204030204" pitchFamily="49" charset="0"/>
              </a:rPr>
              <a:t>KATRAVATH ANIL</a:t>
            </a:r>
          </a:p>
          <a:p>
            <a:r>
              <a:rPr lang="en-IN" dirty="0">
                <a:latin typeface="Consolas" panose="020B0609020204030204" pitchFamily="49" charset="0"/>
              </a:rPr>
              <a:t>P.PRIYADHARSHAN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1CFC-AA8D-7D8A-E0AA-2158DCF8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224C9F-5324-5B43-2012-59D4BD3A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2A149-FF82-573D-E85C-A31E4A1010A2}"/>
              </a:ext>
            </a:extLst>
          </p:cNvPr>
          <p:cNvSpPr txBox="1"/>
          <p:nvPr/>
        </p:nvSpPr>
        <p:spPr>
          <a:xfrm>
            <a:off x="0" y="81694"/>
            <a:ext cx="626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INSIGHTS AND BUSSINESS IMPACT(TEMPERATURE):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CF332-3A2C-A619-89A1-7BCE54C81ACE}"/>
              </a:ext>
            </a:extLst>
          </p:cNvPr>
          <p:cNvSpPr txBox="1"/>
          <p:nvPr/>
        </p:nvSpPr>
        <p:spPr>
          <a:xfrm>
            <a:off x="0" y="548845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Temperature Anomalies by District</a:t>
            </a:r>
            <a:endParaRPr lang="en-IN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EFB7A-5A1E-6A77-0891-F902166F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63" y="0"/>
            <a:ext cx="5436637" cy="326571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3901267-A39B-731C-51DE-9FC8A306F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37" y="918177"/>
            <a:ext cx="956387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anomalies in districts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Nalgonda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Suryapet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Nizamabad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anomalies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Adilabad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Jangoan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dirty="0"/>
              <a:t> </a:t>
            </a:r>
            <a:r>
              <a:rPr lang="en-IN" dirty="0" err="1"/>
              <a:t>Jogulamba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C693-F184-157A-DAF9-61C0CF735A77}"/>
              </a:ext>
            </a:extLst>
          </p:cNvPr>
          <p:cNvSpPr txBox="1"/>
          <p:nvPr/>
        </p:nvSpPr>
        <p:spPr>
          <a:xfrm>
            <a:off x="102636" y="3265714"/>
            <a:ext cx="65407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This means: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Certain districts are experiencing </a:t>
            </a:r>
            <a:r>
              <a:rPr lang="en-US" b="1" dirty="0"/>
              <a:t>more irregular or unpredictable temperature behavior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Could be linked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urbanization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 microclimate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Deforestation or land-use shifts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880B4-7D50-2E89-19B7-E76E0FCA2460}"/>
              </a:ext>
            </a:extLst>
          </p:cNvPr>
          <p:cNvSpPr txBox="1"/>
          <p:nvPr/>
        </p:nvSpPr>
        <p:spPr>
          <a:xfrm>
            <a:off x="148282" y="5297039"/>
            <a:ext cx="61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Business impact:</a:t>
            </a:r>
            <a:br>
              <a:rPr lang="en-US" dirty="0"/>
            </a:br>
            <a:r>
              <a:rPr lang="en-US" dirty="0"/>
              <a:t>➡️ Areas with higher anomalies may require </a:t>
            </a:r>
            <a:r>
              <a:rPr lang="en-US" b="1" dirty="0"/>
              <a:t>special monitoring</a:t>
            </a:r>
            <a:r>
              <a:rPr lang="en-US" dirty="0"/>
              <a:t>, </a:t>
            </a:r>
            <a:r>
              <a:rPr lang="en-US" b="1" dirty="0"/>
              <a:t>heat-action plans</a:t>
            </a:r>
            <a:r>
              <a:rPr lang="en-US" dirty="0"/>
              <a:t>, or </a:t>
            </a:r>
            <a:r>
              <a:rPr lang="en-US" b="1" dirty="0"/>
              <a:t>infrastructure cooling measures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287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9DD7-54BA-0975-2F4B-4B434AC3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7" y="89647"/>
            <a:ext cx="6373906" cy="896471"/>
          </a:xfrm>
        </p:spPr>
        <p:txBody>
          <a:bodyPr/>
          <a:lstStyle/>
          <a:p>
            <a:r>
              <a:rPr lang="en-IN" b="1" dirty="0"/>
              <a:t>HUMIDITY 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E500-3033-C676-AD19-140FD10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47" y="0"/>
            <a:ext cx="3756453" cy="44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7F0E6-BAE1-1D0B-403F-520DAA50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8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8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22BB2-8031-A9B9-DF23-73139CB1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A2F6B-75B4-38C2-1DAB-ABD63867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INSIGHTS AND IMPLICATION(HUMIDITY PATTERNS):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8DD94-A39F-04A0-2D9B-802EC5FE3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3BECF-9591-D1B4-25E1-B0F8D118B263}"/>
              </a:ext>
            </a:extLst>
          </p:cNvPr>
          <p:cNvSpPr txBox="1"/>
          <p:nvPr/>
        </p:nvSpPr>
        <p:spPr>
          <a:xfrm>
            <a:off x="197204" y="814236"/>
            <a:ext cx="107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Avg Max &amp; Avg Min Humidity by District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76E1C-65A4-9A5F-FA88-1672486CBFD5}"/>
              </a:ext>
            </a:extLst>
          </p:cNvPr>
          <p:cNvSpPr txBox="1"/>
          <p:nvPr/>
        </p:nvSpPr>
        <p:spPr>
          <a:xfrm>
            <a:off x="197204" y="1292746"/>
            <a:ext cx="687035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Districts such as </a:t>
            </a:r>
            <a:r>
              <a:rPr lang="en-IN" sz="1600" b="1" dirty="0"/>
              <a:t>Khammam, Warangal, </a:t>
            </a:r>
            <a:r>
              <a:rPr lang="en-IN" sz="1600" b="1" dirty="0" err="1"/>
              <a:t>Bhadradri</a:t>
            </a:r>
            <a:r>
              <a:rPr lang="en-IN" sz="1600" b="1" dirty="0"/>
              <a:t> </a:t>
            </a:r>
            <a:r>
              <a:rPr lang="en-IN" sz="1600" b="1" dirty="0" err="1"/>
              <a:t>Kothagudem</a:t>
            </a:r>
            <a:r>
              <a:rPr lang="en-IN" sz="1600" b="1" dirty="0"/>
              <a:t>, </a:t>
            </a:r>
            <a:r>
              <a:rPr lang="en-IN" sz="1600" b="1" dirty="0" err="1"/>
              <a:t>Hanumakonda</a:t>
            </a:r>
            <a:r>
              <a:rPr lang="en-IN" sz="1600" b="1" dirty="0"/>
              <a:t>, and </a:t>
            </a:r>
            <a:r>
              <a:rPr lang="en-IN" sz="1600" b="1" dirty="0" err="1"/>
              <a:t>Mulugu</a:t>
            </a:r>
            <a:r>
              <a:rPr lang="en-IN" sz="1600" dirty="0"/>
              <a:t> show </a:t>
            </a:r>
            <a:r>
              <a:rPr lang="en-IN" sz="1600" b="1" dirty="0"/>
              <a:t>very high maximum humidity</a:t>
            </a:r>
            <a:r>
              <a:rPr lang="en-IN" sz="1600" dirty="0"/>
              <a:t> (80–100% range).</a:t>
            </a:r>
          </a:p>
          <a:p>
            <a:r>
              <a:rPr lang="en-IN" sz="1600" dirty="0"/>
              <a:t>The </a:t>
            </a:r>
            <a:r>
              <a:rPr lang="en-IN" sz="1600" b="1" dirty="0"/>
              <a:t>minimum humidity</a:t>
            </a:r>
            <a:r>
              <a:rPr lang="en-IN" sz="1600" dirty="0"/>
              <a:t> also remains relatively high (50–70%), indicating </a:t>
            </a:r>
            <a:r>
              <a:rPr lang="en-IN" sz="1600" b="1" dirty="0"/>
              <a:t>persistent moist air</a:t>
            </a:r>
            <a:r>
              <a:rPr lang="en-IN" sz="1600" dirty="0"/>
              <a:t> throughout the day.</a:t>
            </a:r>
          </a:p>
          <a:p>
            <a:endParaRPr lang="en-IN" sz="1600" b="1" dirty="0"/>
          </a:p>
          <a:p>
            <a:r>
              <a:rPr lang="en-IN" sz="1600" b="1" dirty="0"/>
              <a:t>Implication:</a:t>
            </a:r>
          </a:p>
          <a:p>
            <a:endParaRPr lang="en-IN" sz="1600" b="1" dirty="0"/>
          </a:p>
          <a:p>
            <a:r>
              <a:rPr lang="en-US" sz="1600" dirty="0"/>
              <a:t>These districts experience </a:t>
            </a:r>
            <a:r>
              <a:rPr lang="en-US" sz="1600" b="1" dirty="0"/>
              <a:t>high atmospheric moisture</a:t>
            </a:r>
            <a:r>
              <a:rPr lang="en-US" sz="1600" dirty="0"/>
              <a:t>, which can increase discomfort, energy use (for cooling), and risks of mold or crop fungal diseases.</a:t>
            </a:r>
          </a:p>
          <a:p>
            <a:endParaRPr lang="en-IN" sz="1600" dirty="0"/>
          </a:p>
          <a:p>
            <a:endParaRPr lang="en-IN" sz="1600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089F1-0D23-D205-E439-7A7D734C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18" y="1163720"/>
            <a:ext cx="4139682" cy="25584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6D520C-DEAA-0744-A717-705F744F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3" y="4022346"/>
            <a:ext cx="2835654" cy="28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5D78-4A0B-3CCB-40B6-551C845E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FB198D-7CB5-CCFD-ABA4-CA0985C6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INSIGHTS AND IMPLICATION(HUMIDITY PATTERNS):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53DD7-DEF1-7525-0011-00765E92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F986E-E3B0-2D57-BCD6-5A040A8E53A2}"/>
              </a:ext>
            </a:extLst>
          </p:cNvPr>
          <p:cNvSpPr txBox="1"/>
          <p:nvPr/>
        </p:nvSpPr>
        <p:spPr>
          <a:xfrm>
            <a:off x="140043" y="821036"/>
            <a:ext cx="560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Humidity Correlation by District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B699B-4B1E-5CBB-F378-29F8DFF5FA87}"/>
              </a:ext>
            </a:extLst>
          </p:cNvPr>
          <p:cNvSpPr txBox="1"/>
          <p:nvPr/>
        </p:nvSpPr>
        <p:spPr>
          <a:xfrm>
            <a:off x="65902" y="3306100"/>
            <a:ext cx="117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correlated districts have </a:t>
            </a:r>
            <a:r>
              <a:rPr lang="en-US" b="1" dirty="0"/>
              <a:t>predictable humidity patterns</a:t>
            </a:r>
            <a:r>
              <a:rPr lang="en-US" dirty="0"/>
              <a:t>, while lower correlation areas may require </a:t>
            </a:r>
            <a:r>
              <a:rPr lang="en-US" b="1" dirty="0"/>
              <a:t>more frequent monitoring</a:t>
            </a:r>
            <a:r>
              <a:rPr lang="en-US" dirty="0"/>
              <a:t> for weather-sensitive sectors.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2F4C4D-5682-DB54-B0C8-9FFF2E5CA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04" y="1190368"/>
            <a:ext cx="119119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 districts show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moderate-to-strong correlation (0.55–0.7)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Highest correlation: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Adilabad, Warangal, Hyderabad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meaning humidity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trends closely follow temperature or seasonal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correlation in districts like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Nagarkurnool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Nizamabad,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Yadadri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indicates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irregular humidity      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31D35-5F3B-ED6E-324C-42CE6433F1B6}"/>
              </a:ext>
            </a:extLst>
          </p:cNvPr>
          <p:cNvSpPr txBox="1"/>
          <p:nvPr/>
        </p:nvSpPr>
        <p:spPr>
          <a:xfrm>
            <a:off x="205946" y="2802232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 Implication: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E169B-48D9-61EC-5266-1D818F7E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52" y="4086967"/>
            <a:ext cx="4220164" cy="27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D4E0-870A-E928-AD9D-790DDCAC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0" y="98613"/>
            <a:ext cx="6875930" cy="708211"/>
          </a:xfrm>
        </p:spPr>
        <p:txBody>
          <a:bodyPr/>
          <a:lstStyle/>
          <a:p>
            <a:r>
              <a:rPr lang="en-IN" b="1" dirty="0"/>
              <a:t>WIND SPEED DASHBOARD: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53323-AB70-02FD-967D-031CF73C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47" y="0"/>
            <a:ext cx="3756453" cy="44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07F40-1653-9A0D-D054-010F36F2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823"/>
            <a:ext cx="12192000" cy="60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1926-B79E-D880-17CE-3978BF0C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654B8-5269-734D-87F5-BA85C289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INSIGHTS(WIND SPEED):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B04A5-6475-6694-815D-5FA3BEB5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6D557-F55C-FCF8-724F-24F663C0BCBE}"/>
              </a:ext>
            </a:extLst>
          </p:cNvPr>
          <p:cNvSpPr txBox="1"/>
          <p:nvPr/>
        </p:nvSpPr>
        <p:spPr>
          <a:xfrm>
            <a:off x="140042" y="821036"/>
            <a:ext cx="584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Average of Max &amp; Min Wind Speed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ECB35-CB7F-55A9-E434-BB03B33F11FA}"/>
              </a:ext>
            </a:extLst>
          </p:cNvPr>
          <p:cNvSpPr txBox="1"/>
          <p:nvPr/>
        </p:nvSpPr>
        <p:spPr>
          <a:xfrm>
            <a:off x="335902" y="1237047"/>
            <a:ext cx="1100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Max Wind Speed (162.71K kmph)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F1EBD-5AF8-9F6E-E8D1-4873D5DEDC57}"/>
              </a:ext>
            </a:extLst>
          </p:cNvPr>
          <p:cNvSpPr txBox="1"/>
          <p:nvPr/>
        </p:nvSpPr>
        <p:spPr>
          <a:xfrm>
            <a:off x="335901" y="1560212"/>
            <a:ext cx="8742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Overall, the region experiences </a:t>
            </a:r>
            <a:r>
              <a:rPr lang="en-US" b="1" dirty="0"/>
              <a:t>high cumulative maximum  wind speeds</a:t>
            </a:r>
            <a:r>
              <a:rPr lang="en-US" dirty="0"/>
              <a:t>, indicating: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Regular strong wind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Potential for wind energy utilization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DAE6C-72E9-822C-FA0E-271AE93C5075}"/>
              </a:ext>
            </a:extLst>
          </p:cNvPr>
          <p:cNvSpPr txBox="1"/>
          <p:nvPr/>
        </p:nvSpPr>
        <p:spPr>
          <a:xfrm>
            <a:off x="335901" y="2571047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Min Wind Speed (5.97K kmph)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58842AC-D295-93A0-4826-9E24099E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99" y="2987154"/>
            <a:ext cx="729238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Minimum wind speeds remain low, showing: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Calm periods exist, but do not dominate the climate.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contrast between max and min indicates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wind variability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69B315-8B01-A40F-061A-83183DBF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78" y="1930057"/>
            <a:ext cx="3096525" cy="30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8F74A-F47A-1CA9-ABF3-2AF79E06E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73" y="4367950"/>
            <a:ext cx="2753109" cy="1267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BC592-3C77-49A7-0641-0E3221901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306" y="4367950"/>
            <a:ext cx="276263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E7D7-2540-C7A1-21DD-6002327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67E86-7077-E0C7-ACBB-4ABD1B33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INSIGHTS AND IMPLICATION(WIND SPEED)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74E19-DBD9-C298-1295-4147EAE7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FAE24-35CB-8368-9C8B-89875ECA9CC8}"/>
              </a:ext>
            </a:extLst>
          </p:cNvPr>
          <p:cNvSpPr txBox="1"/>
          <p:nvPr/>
        </p:nvSpPr>
        <p:spPr>
          <a:xfrm>
            <a:off x="140042" y="821036"/>
            <a:ext cx="752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Avg Wind Speed by District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01BC9-775B-EF43-F382-CE31B8517DD8}"/>
              </a:ext>
            </a:extLst>
          </p:cNvPr>
          <p:cNvSpPr txBox="1"/>
          <p:nvPr/>
        </p:nvSpPr>
        <p:spPr>
          <a:xfrm>
            <a:off x="321906" y="1199924"/>
            <a:ext cx="6130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Top wind-speed districts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b="1" dirty="0" err="1"/>
              <a:t>Rangareddy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Hyderabad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b="1" dirty="0" err="1"/>
              <a:t>Medchal</a:t>
            </a:r>
            <a:r>
              <a:rPr lang="en-IN" b="1" dirty="0"/>
              <a:t>–</a:t>
            </a:r>
            <a:r>
              <a:rPr lang="en-IN" b="1" dirty="0" err="1"/>
              <a:t>Malkajgiri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Nalgonda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Nizamabad</a:t>
            </a:r>
            <a:endParaRPr lang="en-IN" dirty="0"/>
          </a:p>
          <a:p>
            <a:pPr>
              <a:buNone/>
            </a:pPr>
            <a:r>
              <a:rPr lang="en-IN" dirty="0"/>
              <a:t>These show average wind speeds </a:t>
            </a:r>
            <a:r>
              <a:rPr lang="en-IN" b="1" dirty="0"/>
              <a:t>above 11–14 kmph</a:t>
            </a:r>
            <a:r>
              <a:rPr lang="en-IN" dirty="0"/>
              <a:t>, making them </a:t>
            </a:r>
            <a:r>
              <a:rPr lang="en-IN" b="1" dirty="0"/>
              <a:t>wind-intense zones</a:t>
            </a:r>
            <a:r>
              <a:rPr lang="en-IN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FE5A8-09AE-2F1E-37CC-539ABE2E8D73}"/>
              </a:ext>
            </a:extLst>
          </p:cNvPr>
          <p:cNvSpPr txBox="1"/>
          <p:nvPr/>
        </p:nvSpPr>
        <p:spPr>
          <a:xfrm>
            <a:off x="321906" y="3521182"/>
            <a:ext cx="6130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Lower wind-speed districts (~8–9 kmph):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Warangal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Wanaparthy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Mahabubabad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14217-F35A-5C1A-FD4F-31C7E6FEF54E}"/>
              </a:ext>
            </a:extLst>
          </p:cNvPr>
          <p:cNvSpPr txBox="1"/>
          <p:nvPr/>
        </p:nvSpPr>
        <p:spPr>
          <a:xfrm>
            <a:off x="321906" y="4836635"/>
            <a:ext cx="82809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Implication:</a:t>
            </a:r>
            <a:br>
              <a:rPr lang="en-US" dirty="0"/>
            </a:br>
            <a:r>
              <a:rPr lang="en-US" dirty="0"/>
              <a:t> Higher-wind districts are suitable for </a:t>
            </a:r>
            <a:r>
              <a:rPr lang="en-US" b="1" dirty="0"/>
              <a:t>wind energy</a:t>
            </a:r>
            <a:r>
              <a:rPr lang="en-US" dirty="0"/>
              <a:t>, better natural ventilation, but may require </a:t>
            </a:r>
            <a:r>
              <a:rPr lang="en-US" b="1" dirty="0"/>
              <a:t>structural safety measures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303937-4FBD-8C49-8D70-B9784F8CB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05" y="1098036"/>
            <a:ext cx="5576596" cy="32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7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9969-6F38-68D9-4DB9-BE96FF50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0BD1D-E947-ECDD-179B-BF22374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IN" sz="2800" b="1" dirty="0">
                <a:latin typeface="Consolas" panose="020B0609020204030204" pitchFamily="49" charset="0"/>
              </a:rPr>
              <a:t>Conclusion: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AA0D5-D6A6-D5D1-531E-F64E1ED6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E2BF4-961A-5ED6-85B0-F15347024ACD}"/>
              </a:ext>
            </a:extLst>
          </p:cNvPr>
          <p:cNvSpPr txBox="1"/>
          <p:nvPr/>
        </p:nvSpPr>
        <p:spPr>
          <a:xfrm>
            <a:off x="65902" y="774357"/>
            <a:ext cx="118664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overall weather pattern shows </a:t>
            </a:r>
            <a:r>
              <a:rPr lang="en-US" sz="2400" b="1" dirty="0"/>
              <a:t>stable and manageable conditions</a:t>
            </a:r>
            <a:r>
              <a:rPr lang="en-US" sz="2400" dirty="0"/>
              <a:t> across all key indicators:</a:t>
            </a:r>
          </a:p>
          <a:p>
            <a:r>
              <a:rPr lang="en-US" sz="2400" b="1" dirty="0"/>
              <a:t>Temperature</a:t>
            </a:r>
            <a:r>
              <a:rPr lang="en-US" sz="2400" dirty="0"/>
              <a:t> remains within a normal and comfortable range, showing no signs of extreme heat or cold.</a:t>
            </a:r>
          </a:p>
          <a:p>
            <a:r>
              <a:rPr lang="en-US" sz="2400" b="1" dirty="0"/>
              <a:t>Humidity</a:t>
            </a:r>
            <a:r>
              <a:rPr lang="en-US" sz="2400" dirty="0"/>
              <a:t> levels are moderate, indicating a balanced atmosphere without discomfort or dryness.</a:t>
            </a:r>
          </a:p>
          <a:p>
            <a:r>
              <a:rPr lang="en-US" sz="2400" b="1" dirty="0"/>
              <a:t>Wind speeds</a:t>
            </a:r>
            <a:r>
              <a:rPr lang="en-US" sz="2400" dirty="0"/>
              <a:t> stay controlled, suggesting minimal risk of disruptions or safety concerns.</a:t>
            </a:r>
          </a:p>
          <a:p>
            <a:r>
              <a:rPr lang="en-US" sz="2400" b="1" dirty="0"/>
              <a:t>Rainfall</a:t>
            </a:r>
            <a:r>
              <a:rPr lang="en-US" sz="2400" dirty="0"/>
              <a:t> shows predictable, low-intensity patterns, with no immediate signs of heavy showers or storms.</a:t>
            </a:r>
          </a:p>
        </p:txBody>
      </p:sp>
    </p:spTree>
    <p:extLst>
      <p:ext uri="{BB962C8B-B14F-4D97-AF65-F5344CB8AC3E}">
        <p14:creationId xmlns:p14="http://schemas.microsoft.com/office/powerpoint/2010/main" val="202735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14BC-667A-E362-9EF4-36DC8789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6F6CC-3588-855D-90C5-1693AEEF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4" y="801103"/>
            <a:ext cx="6042212" cy="52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4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07C30-3FF6-E7D7-188F-B8A0526B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172F-9572-F0AE-AAD7-9E02016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" y="57349"/>
            <a:ext cx="5807676" cy="1034166"/>
          </a:xfrm>
        </p:spPr>
        <p:txBody>
          <a:bodyPr>
            <a:norm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Contents:</a:t>
            </a:r>
            <a:endParaRPr lang="en-IN" sz="4000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42892-F075-37B4-CEBC-71B5AF71EDD0}"/>
              </a:ext>
            </a:extLst>
          </p:cNvPr>
          <p:cNvSpPr txBox="1"/>
          <p:nvPr/>
        </p:nvSpPr>
        <p:spPr>
          <a:xfrm>
            <a:off x="378941" y="1690688"/>
            <a:ext cx="1153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6FA33-878C-703C-ABA6-EC363183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97" y="6260757"/>
            <a:ext cx="3575221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E0501-00A5-D091-38E3-B13BA37808BE}"/>
              </a:ext>
            </a:extLst>
          </p:cNvPr>
          <p:cNvSpPr txBox="1"/>
          <p:nvPr/>
        </p:nvSpPr>
        <p:spPr>
          <a:xfrm>
            <a:off x="675503" y="1091515"/>
            <a:ext cx="79083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Consolas" panose="020B0609020204030204" pitchFamily="49" charset="0"/>
              </a:rPr>
              <a:t>Introduction</a:t>
            </a:r>
          </a:p>
          <a:p>
            <a:endParaRPr lang="en-IN" sz="2400" dirty="0"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Consolas" panose="020B0609020204030204" pitchFamily="49" charset="0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Consolas" panose="020B0609020204030204" pitchFamily="49" charset="0"/>
              </a:rPr>
              <a:t> Problem Statement</a:t>
            </a:r>
          </a:p>
          <a:p>
            <a:endParaRPr lang="en-IN" sz="24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Consolas" panose="020B0609020204030204" pitchFamily="49" charset="0"/>
              </a:rPr>
              <a:t> Data Visualizations.</a:t>
            </a:r>
          </a:p>
          <a:p>
            <a:endParaRPr lang="en-IN" sz="24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Consolas" panose="020B0609020204030204" pitchFamily="49" charset="0"/>
              </a:rPr>
              <a:t> Conclusion</a:t>
            </a:r>
          </a:p>
          <a:p>
            <a:endParaRPr lang="en-IN" sz="2400" dirty="0">
              <a:latin typeface="Consolas" panose="020B0609020204030204" pitchFamily="49" charset="0"/>
            </a:endParaRPr>
          </a:p>
          <a:p>
            <a:endParaRPr lang="en-IN" sz="2400" dirty="0">
              <a:latin typeface="Consolas" panose="020B0609020204030204" pitchFamily="49" charset="0"/>
            </a:endParaRPr>
          </a:p>
          <a:p>
            <a:endParaRPr lang="en-IN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BCAD6-786C-D9CD-F948-E83FC1BB4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94" y="0"/>
            <a:ext cx="6252882" cy="6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2FC0-A952-36D9-B3A4-16D33E139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41C8-0710-85F2-77C1-972A3D33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" y="57349"/>
            <a:ext cx="5807676" cy="1034166"/>
          </a:xfrm>
        </p:spPr>
        <p:txBody>
          <a:bodyPr>
            <a:norm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Introduction:</a:t>
            </a:r>
            <a:endParaRPr lang="en-IN" sz="4000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71AB1-D3FC-D4AB-5220-69E5A2F85BE5}"/>
              </a:ext>
            </a:extLst>
          </p:cNvPr>
          <p:cNvSpPr txBox="1"/>
          <p:nvPr/>
        </p:nvSpPr>
        <p:spPr>
          <a:xfrm>
            <a:off x="378941" y="1690688"/>
            <a:ext cx="1153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FD36D-69CE-3187-4CE7-61F92348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97" y="6260757"/>
            <a:ext cx="3575221" cy="44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75A8D-E012-1F81-9C9F-8B0DCD6E3085}"/>
              </a:ext>
            </a:extLst>
          </p:cNvPr>
          <p:cNvSpPr txBox="1"/>
          <p:nvPr/>
        </p:nvSpPr>
        <p:spPr>
          <a:xfrm>
            <a:off x="123567" y="1423209"/>
            <a:ext cx="105303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"</a:t>
            </a:r>
            <a:r>
              <a:rPr lang="en-US" sz="2400" b="1" dirty="0"/>
              <a:t>Telangana Weather Analysis (Power BI)</a:t>
            </a:r>
          </a:p>
          <a:p>
            <a:endParaRPr lang="en-US" sz="2400" dirty="0"/>
          </a:p>
          <a:p>
            <a:r>
              <a:rPr lang="en-US" sz="2400" dirty="0"/>
              <a:t>This project leverages Power BI to analyze Telangana's historical weather data. We aim to identify key climate trends and provide critical insights for informed decision-making in agriculture, water, and disaster management."</a:t>
            </a:r>
          </a:p>
          <a:p>
            <a:endParaRPr lang="en-IN" sz="2400" dirty="0">
              <a:latin typeface="Consolas" panose="020B0609020204030204" pitchFamily="49" charset="0"/>
            </a:endParaRPr>
          </a:p>
          <a:p>
            <a:endParaRPr lang="en-IN" sz="2400" dirty="0">
              <a:latin typeface="Consolas" panose="020B0609020204030204" pitchFamily="49" charset="0"/>
            </a:endParaRPr>
          </a:p>
          <a:p>
            <a:endParaRPr lang="en-IN" sz="2400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923C3-976C-D0EB-4356-D10F46B7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33" y="3602880"/>
            <a:ext cx="5851496" cy="31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71AD-5426-107E-E6B9-F1BCE4FF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BFE5-3359-938F-C8E8-B34504A9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" y="57349"/>
            <a:ext cx="5807676" cy="10341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Objective:</a:t>
            </a:r>
            <a:br>
              <a:rPr lang="en-US" b="1" dirty="0"/>
            </a:br>
            <a:endParaRPr lang="en-IN" sz="4000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51BB-162C-24DE-820D-3CA23D55C4A1}"/>
              </a:ext>
            </a:extLst>
          </p:cNvPr>
          <p:cNvSpPr txBox="1"/>
          <p:nvPr/>
        </p:nvSpPr>
        <p:spPr>
          <a:xfrm>
            <a:off x="378941" y="1690688"/>
            <a:ext cx="1153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7870D-52B2-0366-3216-AC786774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97" y="6260757"/>
            <a:ext cx="3575221" cy="44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456F7-75D8-9202-3E2B-A9E9FE31CC62}"/>
              </a:ext>
            </a:extLst>
          </p:cNvPr>
          <p:cNvSpPr txBox="1"/>
          <p:nvPr/>
        </p:nvSpPr>
        <p:spPr>
          <a:xfrm>
            <a:off x="280086" y="151936"/>
            <a:ext cx="1127953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analyze historical weather data for Telangana to identify significant patterns,     trends, and anomalies in rainfall, temperature, humidity, and wind speed across different regions and time periods.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EE2277-B5AA-0D65-6DBC-1462C019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7" y="2568708"/>
            <a:ext cx="5348526" cy="41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8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85C3-4501-3386-B2D5-3327998D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" y="134466"/>
            <a:ext cx="8081319" cy="598702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onsolas" panose="020B0609020204030204" pitchFamily="49" charset="0"/>
              </a:rPr>
              <a:t>Problem Statement: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AAAD7-1685-FC1C-39CC-19068B2BA8D0}"/>
              </a:ext>
            </a:extLst>
          </p:cNvPr>
          <p:cNvSpPr txBox="1"/>
          <p:nvPr/>
        </p:nvSpPr>
        <p:spPr>
          <a:xfrm>
            <a:off x="378941" y="1690688"/>
            <a:ext cx="1153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2886-74C4-4FA0-26AA-92CE9A37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3B007-2882-B9F8-D35B-35A5F6590CAC}"/>
              </a:ext>
            </a:extLst>
          </p:cNvPr>
          <p:cNvSpPr txBox="1"/>
          <p:nvPr/>
        </p:nvSpPr>
        <p:spPr>
          <a:xfrm>
            <a:off x="98853" y="1095632"/>
            <a:ext cx="11788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/>
              <a:t>Weather conditions are influenced by multiple factors such as temperature, humidity, wind speed, and rainfall. However, analyzing these variables individually often leads to incomplete insights.</a:t>
            </a:r>
          </a:p>
          <a:p>
            <a:pPr fontAlgn="base"/>
            <a:br>
              <a:rPr lang="en-US" sz="2400" dirty="0"/>
            </a:br>
            <a:r>
              <a:rPr lang="en-US" sz="2400" b="1" dirty="0"/>
              <a:t>The problem is to develop a combined weather analysis that integrates all four parameters to identify overall weather stability, detect anomalies, and support decision-making for outdoor activities, agriculture, and business operations.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59DF5-16BE-F9DA-3630-390DCEE4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" y="3817251"/>
            <a:ext cx="5902305" cy="29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0E8B-28A9-3729-A20C-6C686A73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9471-6F49-329E-D908-95AFF1B6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" y="134466"/>
            <a:ext cx="8081319" cy="59870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nsolas" panose="020B0609020204030204" pitchFamily="49" charset="0"/>
              </a:rPr>
              <a:t>RAINFALL DASHBOARD:</a:t>
            </a:r>
            <a:endParaRPr lang="en-IN" sz="3600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1C311-3522-72EC-A919-D3113036A4C0}"/>
              </a:ext>
            </a:extLst>
          </p:cNvPr>
          <p:cNvSpPr txBox="1"/>
          <p:nvPr/>
        </p:nvSpPr>
        <p:spPr>
          <a:xfrm>
            <a:off x="378941" y="1690688"/>
            <a:ext cx="1153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572FE-F612-2428-86D1-00B9D408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47" y="14713"/>
            <a:ext cx="3756453" cy="4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A3228-1373-F516-5956-62DE48F9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" y="870242"/>
            <a:ext cx="10318439" cy="597304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A2BDFA-C12B-8E90-DE7A-B25D51BA7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85541" y="3346383"/>
            <a:ext cx="3656717" cy="39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B752-FE44-7CE8-2CD3-D56350FE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882B6-2540-AA18-A496-862353CA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" y="151936"/>
            <a:ext cx="10527957" cy="62242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INSIGHTS(RAINFALL):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4CB1F-2870-B686-7BBE-1C8DFCC2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EF7BD-00CF-FF94-2913-608B6CEA41A1}"/>
              </a:ext>
            </a:extLst>
          </p:cNvPr>
          <p:cNvSpPr txBox="1"/>
          <p:nvPr/>
        </p:nvSpPr>
        <p:spPr>
          <a:xfrm>
            <a:off x="140043" y="774357"/>
            <a:ext cx="47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RAINFALL  ANALYSIS  DASHBOARD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6ABB2-282D-DA3E-4784-CF65BB6AA07D}"/>
              </a:ext>
            </a:extLst>
          </p:cNvPr>
          <p:cNvSpPr txBox="1"/>
          <p:nvPr/>
        </p:nvSpPr>
        <p:spPr>
          <a:xfrm>
            <a:off x="140043" y="1289907"/>
            <a:ext cx="383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   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FC2C0-AA65-734C-AC25-F6A35CFA418D}"/>
              </a:ext>
            </a:extLst>
          </p:cNvPr>
          <p:cNvSpPr txBox="1"/>
          <p:nvPr/>
        </p:nvSpPr>
        <p:spPr>
          <a:xfrm>
            <a:off x="140043" y="1193879"/>
            <a:ext cx="1072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Annual Rainfall by Mandal 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D6C6C-0297-0879-7367-5C2EAED92201}"/>
              </a:ext>
            </a:extLst>
          </p:cNvPr>
          <p:cNvSpPr txBox="1"/>
          <p:nvPr/>
        </p:nvSpPr>
        <p:spPr>
          <a:xfrm>
            <a:off x="140043" y="3299738"/>
            <a:ext cx="1178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Percentage of Annual Rainfall Each Month by Year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3C6C8B7-FBAC-DB3D-F9D2-870C4E4F9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43" y="1526281"/>
            <a:ext cx="69846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regions fall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heavy-rainfall zones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Rainfall is fairly consistent across mandals — no extreme outliers.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FD4D8-3D5A-4836-4F68-7FC3C2E02F3E}"/>
              </a:ext>
            </a:extLst>
          </p:cNvPr>
          <p:cNvSpPr txBox="1"/>
          <p:nvPr/>
        </p:nvSpPr>
        <p:spPr>
          <a:xfrm>
            <a:off x="140043" y="2202801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Highest Average Rainfall by District</a:t>
            </a:r>
            <a:endParaRPr lang="en-IN" b="1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17DA025-ED2F-6EFF-7AC4-7272AFA8E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51" y="2567815"/>
            <a:ext cx="86005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few districts show noticeably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averages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several remain moderate.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trend appears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without extreme fluctuations between districts.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EB1FD-25BC-D34B-A702-ACF3FC91A270}"/>
              </a:ext>
            </a:extLst>
          </p:cNvPr>
          <p:cNvSpPr txBox="1"/>
          <p:nvPr/>
        </p:nvSpPr>
        <p:spPr>
          <a:xfrm>
            <a:off x="179486" y="3655400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    Distribution across years is almost similar: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33–36% each year across the month segments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3B95F-BB4B-2B7E-9E87-A20C6DB19534}"/>
              </a:ext>
            </a:extLst>
          </p:cNvPr>
          <p:cNvSpPr txBox="1"/>
          <p:nvPr/>
        </p:nvSpPr>
        <p:spPr>
          <a:xfrm>
            <a:off x="140043" y="4414475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Rain on Specific Dates vs. Total Rainfall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B213A-4FE1-1B67-9542-7C05E9941B74}"/>
              </a:ext>
            </a:extLst>
          </p:cNvPr>
          <p:cNvSpPr txBox="1"/>
          <p:nvPr/>
        </p:nvSpPr>
        <p:spPr>
          <a:xfrm>
            <a:off x="140043" y="4820515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  The red bar showing </a:t>
            </a:r>
            <a:r>
              <a:rPr lang="en-US" b="1" dirty="0"/>
              <a:t>close to 100% dominance</a:t>
            </a:r>
            <a:r>
              <a:rPr lang="en-US" dirty="0"/>
              <a:t> indicates: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Specific key dates contributed the majority</a:t>
            </a:r>
            <a:r>
              <a:rPr lang="en-US" dirty="0"/>
              <a:t> of rainfall.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9DE52F-E50A-3CD2-574F-A0A05CB59733}"/>
              </a:ext>
            </a:extLst>
          </p:cNvPr>
          <p:cNvSpPr txBox="1"/>
          <p:nvPr/>
        </p:nvSpPr>
        <p:spPr>
          <a:xfrm>
            <a:off x="207151" y="5529212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Final Key Insight (Summary)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B777C5-A240-2770-00DB-6109617D0F2F}"/>
              </a:ext>
            </a:extLst>
          </p:cNvPr>
          <p:cNvSpPr txBox="1"/>
          <p:nvPr/>
        </p:nvSpPr>
        <p:spPr>
          <a:xfrm>
            <a:off x="207151" y="5891541"/>
            <a:ext cx="8224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dashboard reveals that the region experiences consistently high rainfall across mandals and districts, with monthly distribution remaining stable and predictable.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073EA-B30A-E2E4-7693-0520BA358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492" y="0"/>
            <a:ext cx="5068507" cy="26670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5EB31F-8C98-9D42-B62C-CA07D26F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32" y="3429000"/>
            <a:ext cx="4864467" cy="226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0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29BB-B4BA-E619-9D09-6192AA2E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6" y="80683"/>
            <a:ext cx="10569388" cy="1048870"/>
          </a:xfrm>
        </p:spPr>
        <p:txBody>
          <a:bodyPr/>
          <a:lstStyle/>
          <a:p>
            <a:r>
              <a:rPr lang="en-IN" b="1" dirty="0"/>
              <a:t>TEMPERATURE DASHBOARD: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C4DD-A5E3-7D17-6507-E23F187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" y="941294"/>
            <a:ext cx="12170664" cy="591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19EE4-A0C2-A4DF-1D98-8E9A6658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79" y="0"/>
            <a:ext cx="3756453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32B60-B711-BBDB-A441-07296247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0F42F-69A4-1446-66A3-49DCEEA6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65" y="6260757"/>
            <a:ext cx="3756453" cy="445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AA0551-B248-B5D8-7391-E7B5AEBF3149}"/>
              </a:ext>
            </a:extLst>
          </p:cNvPr>
          <p:cNvSpPr txBox="1"/>
          <p:nvPr/>
        </p:nvSpPr>
        <p:spPr>
          <a:xfrm>
            <a:off x="0" y="81694"/>
            <a:ext cx="47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INSIGHTS(TEMPERATURE): 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7CF07-2DBA-8B82-20C5-43A3D663CF00}"/>
              </a:ext>
            </a:extLst>
          </p:cNvPr>
          <p:cNvSpPr txBox="1"/>
          <p:nvPr/>
        </p:nvSpPr>
        <p:spPr>
          <a:xfrm>
            <a:off x="0" y="548845"/>
            <a:ext cx="383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TEMPERATURE INSIGHTS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CC090-E6F0-D3C1-E1C7-3DDB7548C99E}"/>
              </a:ext>
            </a:extLst>
          </p:cNvPr>
          <p:cNvSpPr txBox="1"/>
          <p:nvPr/>
        </p:nvSpPr>
        <p:spPr>
          <a:xfrm>
            <a:off x="279401" y="2672725"/>
            <a:ext cx="107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Average Temperature Overview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39334-BCD9-8491-5BE9-0D1C0F2D0F35}"/>
              </a:ext>
            </a:extLst>
          </p:cNvPr>
          <p:cNvSpPr txBox="1"/>
          <p:nvPr/>
        </p:nvSpPr>
        <p:spPr>
          <a:xfrm>
            <a:off x="371765" y="3972749"/>
            <a:ext cx="10808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reflects a </a:t>
            </a:r>
            <a:r>
              <a:rPr lang="en-US" b="1" dirty="0"/>
              <a:t>wide daily temperature spread (~12°C)</a:t>
            </a:r>
            <a:r>
              <a:rPr lang="en-US" dirty="0"/>
              <a:t>, suggesting:</a:t>
            </a:r>
          </a:p>
          <a:p>
            <a:r>
              <a:rPr lang="en-US" dirty="0"/>
              <a:t>Strong </a:t>
            </a:r>
            <a:r>
              <a:rPr lang="en-US" b="1" dirty="0"/>
              <a:t>diurnal variation</a:t>
            </a:r>
            <a:r>
              <a:rPr lang="en-US" dirty="0"/>
              <a:t> (hot days, cooler nights)</a:t>
            </a:r>
          </a:p>
          <a:p>
            <a:r>
              <a:rPr lang="en-US" dirty="0"/>
              <a:t>Potential stress on </a:t>
            </a:r>
            <a:r>
              <a:rPr lang="en-US" b="1" dirty="0"/>
              <a:t>agriculture</a:t>
            </a:r>
            <a:r>
              <a:rPr lang="en-US" dirty="0"/>
              <a:t>, </a:t>
            </a:r>
            <a:r>
              <a:rPr lang="en-US" b="1" dirty="0"/>
              <a:t>energy demand</a:t>
            </a:r>
            <a:r>
              <a:rPr lang="en-US" dirty="0"/>
              <a:t>, and </a:t>
            </a:r>
            <a:r>
              <a:rPr lang="en-US" b="1" dirty="0"/>
              <a:t>urban heat management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CE364-B07B-F3CE-F4F0-5FA70BEBDB68}"/>
              </a:ext>
            </a:extLst>
          </p:cNvPr>
          <p:cNvSpPr txBox="1"/>
          <p:nvPr/>
        </p:nvSpPr>
        <p:spPr>
          <a:xfrm>
            <a:off x="371765" y="4947153"/>
            <a:ext cx="1121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gauge shows a </a:t>
            </a:r>
            <a:r>
              <a:rPr lang="en-US" b="1" dirty="0"/>
              <a:t>large total daily temp range (8.95M)</a:t>
            </a:r>
            <a:r>
              <a:rPr lang="en-US" dirty="0"/>
              <a:t> across districts, reinforcing </a:t>
            </a:r>
            <a:r>
              <a:rPr lang="en-US" b="1" dirty="0"/>
              <a:t>high day–night variability</a:t>
            </a:r>
            <a:r>
              <a:rPr lang="en-US" dirty="0"/>
              <a:t>.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D6A06-B5CC-F888-C96C-BC8BFCF2C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67" y="1230780"/>
            <a:ext cx="2023869" cy="995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79610-0C51-8B0E-2C87-6FC308DCD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744" y="1226667"/>
            <a:ext cx="2023869" cy="1003572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FA9A6920-3C09-3DD4-47EE-33D1218C2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65" y="3136844"/>
            <a:ext cx="72944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Avg Min Temp = 21.51°C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Avg Max</a:t>
            </a: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 = 33.93°C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AC5916-8A02-1A4D-17BF-509F93B1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68" y="368562"/>
            <a:ext cx="3961567" cy="30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45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947</Words>
  <Application>Microsoft Office PowerPoint</Application>
  <PresentationFormat>Widescreen</PresentationFormat>
  <Paragraphs>132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Consolas</vt:lpstr>
      <vt:lpstr>Wingdings</vt:lpstr>
      <vt:lpstr>Office Theme</vt:lpstr>
      <vt:lpstr>PowerPoint Presentation</vt:lpstr>
      <vt:lpstr>Contents:</vt:lpstr>
      <vt:lpstr>Introduction:</vt:lpstr>
      <vt:lpstr>Objective: </vt:lpstr>
      <vt:lpstr>Problem Statement:</vt:lpstr>
      <vt:lpstr>RAINFALL DASHBOARD:</vt:lpstr>
      <vt:lpstr>INSIGHTS(RAINFALL):</vt:lpstr>
      <vt:lpstr>TEMPERATURE DASHBOARD:</vt:lpstr>
      <vt:lpstr>PowerPoint Presentation</vt:lpstr>
      <vt:lpstr>PowerPoint Presentation</vt:lpstr>
      <vt:lpstr>HUMIDITY DASHBOARD</vt:lpstr>
      <vt:lpstr>INSIGHTS AND IMPLICATION(HUMIDITY PATTERNS):</vt:lpstr>
      <vt:lpstr>INSIGHTS AND IMPLICATION(HUMIDITY PATTERNS):</vt:lpstr>
      <vt:lpstr>WIND SPEED DASHBOARD:</vt:lpstr>
      <vt:lpstr>INSIGHTS(WIND SPEED):</vt:lpstr>
      <vt:lpstr>INSIGHTS AND IMPLICATION(WIND SPEED)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Anand Bharadwaj</dc:creator>
  <cp:lastModifiedBy>Priyadharshan reddy</cp:lastModifiedBy>
  <cp:revision>15</cp:revision>
  <dcterms:created xsi:type="dcterms:W3CDTF">2025-10-08T10:00:49Z</dcterms:created>
  <dcterms:modified xsi:type="dcterms:W3CDTF">2025-11-15T09:27:41Z</dcterms:modified>
</cp:coreProperties>
</file>